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9" r:id="rId2"/>
    <p:sldId id="311" r:id="rId3"/>
    <p:sldId id="312" r:id="rId4"/>
    <p:sldId id="306" r:id="rId5"/>
    <p:sldId id="304" r:id="rId6"/>
    <p:sldId id="313" r:id="rId7"/>
    <p:sldId id="290" r:id="rId8"/>
    <p:sldId id="260" r:id="rId9"/>
    <p:sldId id="315" r:id="rId10"/>
    <p:sldId id="314" r:id="rId11"/>
    <p:sldId id="307" r:id="rId12"/>
    <p:sldId id="310" r:id="rId13"/>
    <p:sldId id="316" r:id="rId14"/>
    <p:sldId id="318" r:id="rId15"/>
    <p:sldId id="317" r:id="rId16"/>
    <p:sldId id="319" r:id="rId17"/>
    <p:sldId id="324" r:id="rId18"/>
    <p:sldId id="320" r:id="rId19"/>
    <p:sldId id="321" r:id="rId20"/>
    <p:sldId id="325" r:id="rId21"/>
    <p:sldId id="328" r:id="rId22"/>
    <p:sldId id="326" r:id="rId23"/>
    <p:sldId id="330" r:id="rId24"/>
    <p:sldId id="329" r:id="rId25"/>
    <p:sldId id="33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AF4"/>
    <a:srgbClr val="F4F7F3"/>
    <a:srgbClr val="000000"/>
    <a:srgbClr val="BDBFB9"/>
    <a:srgbClr val="969696"/>
    <a:srgbClr val="8FD1B5"/>
    <a:srgbClr val="99B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 autoAdjust="0"/>
  </p:normalViewPr>
  <p:slideViewPr>
    <p:cSldViewPr>
      <p:cViewPr>
        <p:scale>
          <a:sx n="80" d="100"/>
          <a:sy n="80" d="100"/>
        </p:scale>
        <p:origin x="-79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ABB28-4162-436F-A50E-AAFA71326D73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2E2A0-5B8A-4B8B-8B24-BB4D0940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B0B69FC-164D-438E-ACCC-9F7FC261B73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3E56-C150-45B0-86D0-43E0F72CB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3E71-19CF-4360-B17A-7843FB4B7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543BCFE-7029-40B9-8E6B-2EFA585A7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41714-C86F-435A-A4D3-E56F6BC49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8675-61FA-49CF-8B39-2F9966548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74CF6-5DCA-4BDA-B91C-807DEFF48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E45F-DA89-4290-8FFB-879A78B4F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6C69A-5EC9-478E-87AB-D13ED5EE0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F282-EE2B-4F2D-A7D3-EEBFEE6AE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B0C4-857D-49FD-8CDA-E1ED6DE1F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283AC-300E-41E1-AD63-AD2A8718D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A66F8C-D75D-47ED-A8D4-DB9FE4AD94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4482" y="980728"/>
            <a:ext cx="9144000" cy="108012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8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Республиканская научно –практическая конференция</a:t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«Реализация ФГОС как механизм инновационного развития 	</a:t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организации и профессионального развития педагога»,</a:t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8-9 декабря 2015 года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Опыт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работы муниципалитета по реализации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программы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воспитания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социализации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учащихся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445224"/>
            <a:ext cx="6357982" cy="9508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Скрипкина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лена Юрьевна,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директор МУ «ИМЦ» г. Ухты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Program Files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3" descr="C:\Users\112\Desktop\Администрация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7551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1835696" cy="16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Базовые национальные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2420888"/>
            <a:ext cx="7758112" cy="3841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патриотизм</a:t>
            </a:r>
            <a:r>
              <a:rPr lang="ru-RU" dirty="0"/>
              <a:t>, социальная солидарность, гражданственность, семья, здоровье, труд и творчество, наука, традиционные религии России, искусство и литература, природа, </a:t>
            </a:r>
            <a:r>
              <a:rPr lang="ru-RU" dirty="0" smtClean="0"/>
              <a:t>человечество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Нормативные документы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НОИ </a:t>
            </a:r>
            <a:r>
              <a:rPr lang="ru-RU" sz="1400" dirty="0"/>
              <a:t>«Наша новая школа</a:t>
            </a:r>
            <a:r>
              <a:rPr lang="ru-RU" sz="1400" dirty="0" smtClean="0"/>
              <a:t>» (2010 г.)</a:t>
            </a:r>
          </a:p>
          <a:p>
            <a:pPr algn="just"/>
            <a:r>
              <a:rPr lang="ru-RU" sz="1400" dirty="0" smtClean="0"/>
              <a:t> Федеральный </a:t>
            </a:r>
            <a:r>
              <a:rPr lang="ru-RU" sz="1400" dirty="0"/>
              <a:t>государственный образовательный стандарт начального общего образования </a:t>
            </a:r>
            <a:r>
              <a:rPr lang="ru-RU" sz="1400" dirty="0" smtClean="0"/>
              <a:t>(2009 г.).</a:t>
            </a:r>
          </a:p>
          <a:p>
            <a:pPr algn="just"/>
            <a:r>
              <a:rPr lang="ru-RU" sz="1400" dirty="0" smtClean="0"/>
              <a:t>Концепция </a:t>
            </a:r>
            <a:r>
              <a:rPr lang="ru-RU" sz="1400" dirty="0"/>
              <a:t>духовно – нравственного развития и воспитания личности </a:t>
            </a:r>
            <a:r>
              <a:rPr lang="ru-RU" sz="1400" dirty="0" smtClean="0"/>
              <a:t>гражданина </a:t>
            </a:r>
            <a:r>
              <a:rPr lang="ru-RU" sz="1400" dirty="0"/>
              <a:t>России в сфере общего образования (2009 г.).</a:t>
            </a:r>
          </a:p>
          <a:p>
            <a:pPr algn="just"/>
            <a:r>
              <a:rPr lang="ru-RU" sz="1400" dirty="0" smtClean="0"/>
              <a:t>Федеральный </a:t>
            </a:r>
            <a:r>
              <a:rPr lang="ru-RU" sz="1400" dirty="0"/>
              <a:t>государственный образовательный стандарт общего основного общего образования (программа воспитания и социализации обучающихся) </a:t>
            </a:r>
            <a:r>
              <a:rPr lang="ru-RU" sz="1400" dirty="0" smtClean="0"/>
              <a:t>(2010 г.).</a:t>
            </a:r>
            <a:endParaRPr lang="ru-RU" sz="1400" dirty="0"/>
          </a:p>
          <a:p>
            <a:pPr algn="just"/>
            <a:r>
              <a:rPr lang="ru-RU" sz="1400" dirty="0" smtClean="0"/>
              <a:t>Концепция </a:t>
            </a:r>
            <a:r>
              <a:rPr lang="ru-RU" sz="1400" dirty="0"/>
              <a:t>Федеральной целевой программы развития образования на 2011-2015 </a:t>
            </a:r>
            <a:r>
              <a:rPr lang="ru-RU" sz="1400" dirty="0" err="1"/>
              <a:t>г.г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Федеральная </a:t>
            </a:r>
            <a:r>
              <a:rPr lang="ru-RU" sz="1400" dirty="0"/>
              <a:t>целевая программа развития образования на 2011-2015 </a:t>
            </a:r>
            <a:r>
              <a:rPr lang="ru-RU" sz="1400" dirty="0" err="1"/>
              <a:t>г.г</a:t>
            </a:r>
            <a:r>
              <a:rPr lang="ru-RU" sz="1400" dirty="0"/>
              <a:t>..</a:t>
            </a:r>
          </a:p>
          <a:p>
            <a:pPr algn="just"/>
            <a:r>
              <a:rPr lang="ru-RU" sz="1400" dirty="0" smtClean="0"/>
              <a:t>Долгосрочная </a:t>
            </a:r>
            <a:r>
              <a:rPr lang="ru-RU" sz="1400" dirty="0"/>
              <a:t>республиканская целевая программа «Модернизация дошкольного образования в РК» (2012-2015 </a:t>
            </a:r>
            <a:r>
              <a:rPr lang="ru-RU" sz="1400" dirty="0" err="1"/>
              <a:t>г.г</a:t>
            </a:r>
            <a:r>
              <a:rPr lang="ru-RU" sz="1400" dirty="0"/>
              <a:t>.).</a:t>
            </a:r>
          </a:p>
          <a:p>
            <a:pPr algn="just"/>
            <a:r>
              <a:rPr lang="ru-RU" sz="1400" dirty="0" smtClean="0"/>
              <a:t>Долгосрочная </a:t>
            </a:r>
            <a:r>
              <a:rPr lang="ru-RU" sz="1400" dirty="0"/>
              <a:t>республиканская целевая программа «Модернизация общего образования в РК» (2012-2015 </a:t>
            </a:r>
            <a:r>
              <a:rPr lang="ru-RU" sz="1400" dirty="0" err="1"/>
              <a:t>г.г</a:t>
            </a:r>
            <a:r>
              <a:rPr lang="ru-RU" sz="1400" dirty="0" smtClean="0"/>
              <a:t>.).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 smtClean="0"/>
              <a:t>Указ </a:t>
            </a:r>
            <a:r>
              <a:rPr lang="ru-RU" sz="1400" dirty="0"/>
              <a:t>Президента РФ </a:t>
            </a:r>
            <a:r>
              <a:rPr lang="ru-RU" sz="1400" dirty="0" smtClean="0"/>
              <a:t>"</a:t>
            </a:r>
            <a:r>
              <a:rPr lang="ru-RU" sz="1400" dirty="0"/>
              <a:t>О Национальной стратегии действий в интересах детей на 2012 - 2017 годы</a:t>
            </a:r>
            <a:r>
              <a:rPr lang="ru-RU" sz="1400" dirty="0" smtClean="0"/>
              <a:t>"</a:t>
            </a:r>
          </a:p>
          <a:p>
            <a:pPr algn="just"/>
            <a:r>
              <a:rPr lang="ru-RU" sz="1400" dirty="0" smtClean="0"/>
              <a:t>Долгосрочная </a:t>
            </a:r>
            <a:r>
              <a:rPr lang="ru-RU" sz="1400" dirty="0"/>
              <a:t>республиканская целевая программа «Дети РК» (2012-2015 </a:t>
            </a:r>
            <a:r>
              <a:rPr lang="ru-RU" sz="1400" dirty="0" err="1"/>
              <a:t>г.г</a:t>
            </a:r>
            <a:r>
              <a:rPr lang="ru-RU" sz="1400" dirty="0" smtClean="0"/>
              <a:t>.).</a:t>
            </a:r>
          </a:p>
          <a:p>
            <a:pPr algn="just"/>
            <a:r>
              <a:rPr lang="ru-RU" sz="1400" dirty="0" smtClean="0"/>
              <a:t>Программа </a:t>
            </a:r>
            <a:r>
              <a:rPr lang="ru-RU" sz="1400" dirty="0"/>
              <a:t>развития воспитательной компоненты в общеобразовательных </a:t>
            </a:r>
            <a:r>
              <a:rPr lang="ru-RU" sz="1400" dirty="0" smtClean="0"/>
              <a:t>учреждениях (</a:t>
            </a:r>
            <a:r>
              <a:rPr lang="ru-RU" sz="1400" dirty="0"/>
              <a:t>2013 г</a:t>
            </a:r>
            <a:r>
              <a:rPr lang="ru-RU" sz="1400" dirty="0" smtClean="0"/>
              <a:t>.)</a:t>
            </a:r>
          </a:p>
          <a:p>
            <a:pPr algn="just"/>
            <a:r>
              <a:rPr lang="ru-RU" sz="1400" dirty="0" smtClean="0"/>
              <a:t>Стратегия </a:t>
            </a:r>
            <a:r>
              <a:rPr lang="ru-RU" sz="1400" dirty="0"/>
              <a:t>развития воспитания в Российской Федерации на период до 2025 </a:t>
            </a:r>
            <a:r>
              <a:rPr lang="ru-RU" sz="1400" dirty="0" smtClean="0"/>
              <a:t>года (2015 г.)</a:t>
            </a:r>
            <a:endParaRPr lang="ru-RU" sz="140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57606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Детские объединения в г. Ухте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63012"/>
              </p:ext>
            </p:extLst>
          </p:nvPr>
        </p:nvGraphicFramePr>
        <p:xfrm>
          <a:off x="107504" y="1700808"/>
          <a:ext cx="903649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51"/>
                <a:gridCol w="2131638"/>
                <a:gridCol w="1945398"/>
                <a:gridCol w="2394009"/>
              </a:tblGrid>
              <a:tr h="863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объединения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2013-2014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2014-2015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2015-2015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724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Органы ученического самоуправления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ОУ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ОУ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ОУ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2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Детские общественные объединения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ДО в 9 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ДО в 8 ОУ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ДО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12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музеи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в 11 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музеев в 11ОУ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музеев в 12ОУ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44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Объединения патриотической направленности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 в 12 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 в 13 ОУ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объединений в 14 ОУ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21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Волонтерских объединений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ОУ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ОУ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 в 12 ОУ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5813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Методическое сопровождение заместителей директоров по ВР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383955"/>
              </p:ext>
            </p:extLst>
          </p:nvPr>
        </p:nvGraphicFramePr>
        <p:xfrm>
          <a:off x="107504" y="980728"/>
          <a:ext cx="9036496" cy="577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  <a:gridCol w="284380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  2013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25610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«Организация управленческой деятельности ЗД по ВР»;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«Психолого-педагогическое сопровождение ВП»;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«Поддержка талантливых детей через систему ДО</a:t>
                      </a: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школы»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«Организация внеурочной деятельности по ФГОСООО»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«ФГОС.</a:t>
                      </a: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деятельности классных руководителей. Программа воспитания и социализации обучающихся на второй ступени»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«Нормативные документы. Технология составления рабочей учебной программы дополнительного образования детей» 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«Современные подходы к организации воспитательной деятельности»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здоровьесберегающей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деятельности лицея на основе комплексной программы»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«Духовно-нравственное развитие и воспитание как условие социализации обучающихся» 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«Формирование уклада школьной жизни через совместную деятельность школы, семьи и других субъектов общественной жизни»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«Организация внеурочной деятельности в школе. Анализ занятия с точки зрения СДП» 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«Создание условий для социализации учащихся через систему ДО</a:t>
                      </a:r>
                      <a:r>
                        <a:rPr lang="ru-RU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внеурочной деятельности»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требований ФГОС ООО: достижения результатов в воспитательном процессе»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«Формы работы ОУ по правовому воспитанию обучающихся» «Система работы школы в вопросах воспитания и социализации уч-ся»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«Создание условий для развития гражданско-патриотического воспитания в школе»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5760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Методическое сопровождение классных руководителей (ГМО с 2014 г.)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42532"/>
              </p:ext>
            </p:extLst>
          </p:nvPr>
        </p:nvGraphicFramePr>
        <p:xfrm>
          <a:off x="251520" y="1772816"/>
          <a:ext cx="8712968" cy="501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073"/>
                <a:gridCol w="4200895"/>
              </a:tblGrid>
              <a:tr h="606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074117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«Документального обеспечения методического сопровождения воспитательного процесса».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«Использование СПД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реализации классного часа».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«Организация классного самоуправления как условие духовно-нравственного воспитания и развития школьников».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«Организация работы с родителями в условиях введения ФГОС НОО» «Современны подходы к аналитической деятельности руководителя ШМО КР  как условие эффективного планирования методической работы с классными руководителями».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«Технология проведения этической беседы» </a:t>
                      </a:r>
                      <a:endParaRPr lang="ru-RU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«Инновационные формы работы классного руководителя с родителями»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«Документального обеспечения методического сопровождения воспитательного процесса».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«Использование системно -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подхода при реализации классного часа».</a:t>
                      </a:r>
                    </a:p>
                    <a:p>
                      <a:pPr lvl="0"/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7200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Методическое сопровождение педагогов – организаторов (ГМО)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47142"/>
              </p:ext>
            </p:extLst>
          </p:nvPr>
        </p:nvGraphicFramePr>
        <p:xfrm>
          <a:off x="323528" y="1988840"/>
          <a:ext cx="8568952" cy="450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096344"/>
                <a:gridCol w="2664296"/>
              </a:tblGrid>
              <a:tr h="5233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2015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62153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«КТД  как основа развития личности ребенка и детского объединения»;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«Основы лидерского мастерства»;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«Технология выявления лидерского потенциала  подростков в детском объединении».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«Стратегия социального развития детского общественного движения»;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«Алгоритм разработки и реализации социального проекта»;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«Инновационные подходы в деятельности детских объединений».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71575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«Творчество педагога-организатора в системе детского движения»;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«Мастерская лидера»;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«Умеешь сам – научи другого»;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«Детские объединения как фактор развития социально - активного пространства».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</a:t>
            </a:r>
            <a:r>
              <a:rPr lang="ru-RU" sz="2400" dirty="0" smtClean="0"/>
              <a:t>онкурсные мероприятия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128792" cy="3456384"/>
          </a:xfrm>
        </p:spPr>
        <p:txBody>
          <a:bodyPr/>
          <a:lstStyle/>
          <a:p>
            <a:r>
              <a:rPr lang="ru-RU" sz="2200" dirty="0" smtClean="0"/>
              <a:t>Муниципальная неделя «Первые шаги» для молодых КР</a:t>
            </a:r>
          </a:p>
          <a:p>
            <a:r>
              <a:rPr lang="ru-RU" sz="2200" dirty="0" smtClean="0"/>
              <a:t>Муниципальная неделя «Панорама классных дел»</a:t>
            </a:r>
          </a:p>
          <a:p>
            <a:r>
              <a:rPr lang="ru-RU" sz="2200" dirty="0" smtClean="0"/>
              <a:t>Муниципальный педагогический марафон</a:t>
            </a:r>
          </a:p>
          <a:p>
            <a:r>
              <a:rPr lang="ru-RU" sz="2200" dirty="0" smtClean="0"/>
              <a:t>Муниципальный конкурс программ развития воспитательной компоненты ОУ</a:t>
            </a:r>
          </a:p>
          <a:p>
            <a:r>
              <a:rPr lang="ru-RU" sz="2200" dirty="0" smtClean="0"/>
              <a:t>Муниципальный конкурс </a:t>
            </a:r>
          </a:p>
          <a:p>
            <a:pPr marL="0" indent="0">
              <a:buNone/>
            </a:pPr>
            <a:r>
              <a:rPr lang="ru-RU" sz="2200" dirty="0" smtClean="0"/>
              <a:t>программ воспитания и социализации школьников</a:t>
            </a:r>
            <a:endParaRPr lang="ru-RU" sz="2200" dirty="0"/>
          </a:p>
        </p:txBody>
      </p:sp>
      <p:pic>
        <p:nvPicPr>
          <p:cNvPr id="1026" name="Picture 2" descr="\\obr29\ОБЩАЯ ПАПКА\ФОТО\Учитель года - 2015\Шарыгина 20\-QFalqaywU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79712" y="139075"/>
            <a:ext cx="58326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FF"/>
                </a:solidFill>
              </a:rPr>
              <a:t>Результаты </a:t>
            </a:r>
            <a:r>
              <a:rPr lang="ru-RU" sz="2000" b="1" dirty="0">
                <a:solidFill>
                  <a:srgbClr val="FFFFFF"/>
                </a:solidFill>
              </a:rPr>
              <a:t>участия педагогов сферы воспитания ОУ </a:t>
            </a:r>
            <a:r>
              <a:rPr lang="ru-RU" sz="2000" b="1" dirty="0" smtClean="0">
                <a:solidFill>
                  <a:srgbClr val="FFFFFF"/>
                </a:solidFill>
              </a:rPr>
              <a:t>в </a:t>
            </a:r>
            <a:r>
              <a:rPr lang="ru-RU" sz="2000" b="1" dirty="0">
                <a:solidFill>
                  <a:srgbClr val="FFFFFF"/>
                </a:solidFill>
              </a:rPr>
              <a:t>конкурсных мероприятиях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2012-2015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уч.год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39567"/>
              </p:ext>
            </p:extLst>
          </p:nvPr>
        </p:nvGraphicFramePr>
        <p:xfrm>
          <a:off x="468313" y="1844824"/>
          <a:ext cx="8207375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иаграмма" r:id="rId3" imgW="6096000" imgH="4067062" progId="MSGraph.Chart.8">
                  <p:embed followColorScheme="full"/>
                </p:oleObj>
              </mc:Choice>
              <mc:Fallback>
                <p:oleObj name="Диаграмма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824"/>
                        <a:ext cx="8207375" cy="453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«Знамя Победы»</a:t>
            </a:r>
            <a:endParaRPr lang="ru-RU" dirty="0"/>
          </a:p>
        </p:txBody>
      </p:sp>
      <p:pic>
        <p:nvPicPr>
          <p:cNvPr id="2050" name="Picture 2" descr="e:\Users\User\Desktop\IMG_9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1016"/>
            <a:ext cx="3960440" cy="2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edu.mouhta.ru/70-let-vov/znamya-pobedy/mou-gpl/%D0%92%D0%B5%D1%82%D0%B5%D1%80%D0%B0%D0%BD%D1%8B%20%D0%92%D0%9E%D0%B2,%20%D0%BF%D1%80%D0%B8%D1%81%D1%83%D1%82%D1%81%D1%82%D0%B2%D1%83%D1%8E%D1%89%D0%B8%D0%B5%20%D0%BD%D0%B0%20%D0%BC%D0%B5%D1%80%D0%BE%D0%BF%D1%80%D0%B8%D1%8F%D1%82%D0%B8%D0%B8%20%D0%B2%20%D0%BC%D1%83%D0%B7%D0%B5%D0%B5%20%D0%B8%D1%81%D1%82%D0%BE%D1%80%D0%B8%D0%B8%20%D1%88%D0%BA%D0%BE%D0%BB%D1%8B%20%D0%B8%20%D0%BB%D0%B8%D1%86%D0%B5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7536"/>
            <a:ext cx="3888432" cy="2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.mouhta.ru/70-let-vov/znamya-pobedy/mou-gpl/%D0%A3%D1%80%D0%BE%D0%BA%20%D0%B2%20%D0%BC%D1%83%D0%B7%D0%B5%D0%B5%20%D0%98%D1%81%D1%82%D0%BE%D1%80%D0%B8%D0%B8%20%D1%88%D0%BA%D0%BE%D0%BB%D1%8B%20%E2%84%961%20%D0%BF%D1%80%D0%BE%D0%B2%D0%BE%D0%B4%D1%8F%D1%82%20%D1%87%D0%BB%D0%B5%D0%BD%D1%8B%20%D0%BE%D1%82%D1%80%D1%8F%D0%B4%D0%B0%20%D0%9F%D0%B0%D0%BC%D1%8F%D1%82%D1%8C%20%D0%9C%D0%9E%20%D0%9B%D0%B8%D1%86%D0%B5%D0%B9%D1%81%D0%BA%D0%BE%D0%B5%20%D0%B1%D1%80%D0%B0%D1%82%D1%81%D1%82%D0%B2%D0%BEIMG_73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8630"/>
            <a:ext cx="3960440" cy="2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du.mouhta.ru/70-let-vov/znamya-pobedy/mou-sosh-19/%D0%B2%D0%B0%D0%BB%D1%8C%D1%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17259"/>
            <a:ext cx="3888432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3074" name="Picture 2" descr="e:\Users\User\Desktop\DSC08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6" y="4221089"/>
            <a:ext cx="3972380" cy="24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Users\User\Desktop\DSC089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7535"/>
            <a:ext cx="4099034" cy="24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Users\User\Desktop\DSC08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7535"/>
            <a:ext cx="3888432" cy="24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u.mouhta.ru/70-let-vov/znamya-pobedy/mou-utl/DSC_64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9"/>
            <a:ext cx="3888432" cy="24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1700808"/>
            <a:ext cx="7758112" cy="4561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Воспитание  </a:t>
            </a:r>
            <a:r>
              <a:rPr lang="ru-RU" b="1" dirty="0"/>
              <a:t>-</a:t>
            </a:r>
            <a:r>
              <a:rPr lang="ru-RU" dirty="0" smtClean="0"/>
              <a:t>  </a:t>
            </a:r>
            <a:r>
              <a:rPr lang="ru-RU" dirty="0"/>
              <a:t>процесс социализации индивида, становления и развития его как личности на протяжении всей жизни в ходе собственной активности и под влиянием природной, социальной и культурной среды, в </a:t>
            </a:r>
            <a:r>
              <a:rPr lang="ru-RU" dirty="0" err="1"/>
              <a:t>т.ч</a:t>
            </a:r>
            <a:r>
              <a:rPr lang="ru-RU" dirty="0"/>
              <a:t>. специально организованной целенаправленной деятельности родителей и педагогов.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1761954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звонок</a:t>
            </a:r>
            <a:endParaRPr lang="ru-RU" dirty="0"/>
          </a:p>
        </p:txBody>
      </p:sp>
      <p:pic>
        <p:nvPicPr>
          <p:cNvPr id="7170" name="Picture 2" descr="\\obr29\ОБЩАЯ ПАПКА\ФОТО\Последний звонок 2015\Площадь\DSC09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16" y="1515031"/>
            <a:ext cx="3784724" cy="27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\\obr29\ОБЩАЯ ПАПКА\ФОТО\Последний звонок 2015\Площадь\DSC09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8164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obr29\ОБЩАЯ ПАПКА\ФОТО\Последний звонок 2015\Площадь\DSC09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5030"/>
            <a:ext cx="3960440" cy="27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obr29\ОБЩАЯ ПАПКА\ФОТО\Последний звонок 2015\Площадь\DSC09544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9" y="4221088"/>
            <a:ext cx="39353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6480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3200" dirty="0">
                <a:solidFill>
                  <a:srgbClr val="F8FAF4"/>
                </a:solidFill>
                <a:latin typeface="+mj-lt"/>
              </a:rPr>
              <a:t>Оценка деятельности 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08542"/>
              </p:ext>
            </p:extLst>
          </p:nvPr>
        </p:nvGraphicFramePr>
        <p:xfrm>
          <a:off x="2123728" y="1412776"/>
          <a:ext cx="6168008" cy="46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иаграмма" r:id="rId3" imgW="6096000" imgH="4067062" progId="MSGraph.Chart.8">
                  <p:embed followColorScheme="full"/>
                </p:oleObj>
              </mc:Choice>
              <mc:Fallback>
                <p:oleObj name="Диаграмма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12776"/>
                        <a:ext cx="6168008" cy="46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7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 для 1-4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1844824"/>
            <a:ext cx="7758112" cy="4417864"/>
          </a:xfrm>
        </p:spPr>
        <p:txBody>
          <a:bodyPr/>
          <a:lstStyle/>
          <a:p>
            <a:r>
              <a:rPr lang="ru-RU" sz="2400" dirty="0" smtClean="0"/>
              <a:t>уровень </a:t>
            </a:r>
            <a:r>
              <a:rPr lang="ru-RU" sz="2400" dirty="0"/>
              <a:t>воспитанности обучающихся (Н.П. Капустин); </a:t>
            </a:r>
          </a:p>
          <a:p>
            <a:r>
              <a:rPr lang="ru-RU" sz="2400" dirty="0" smtClean="0"/>
              <a:t>изучения </a:t>
            </a:r>
            <a:r>
              <a:rPr lang="ru-RU" sz="2400" dirty="0"/>
              <a:t>удовлетворенности обучающихся школьной жизнью (</a:t>
            </a:r>
            <a:r>
              <a:rPr lang="ru-RU" sz="2400" dirty="0" err="1"/>
              <a:t>А.А.Андреев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удовлетворенности </a:t>
            </a:r>
            <a:r>
              <a:rPr lang="ru-RU" sz="2400" dirty="0"/>
              <a:t>родителей образовательным процессом в ОУ (</a:t>
            </a:r>
            <a:r>
              <a:rPr lang="ru-RU" sz="2400" dirty="0" err="1"/>
              <a:t>Е.Н.Степанов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изучение </a:t>
            </a:r>
            <a:r>
              <a:rPr lang="ru-RU" sz="2400" dirty="0" err="1"/>
              <a:t>социализированности</a:t>
            </a:r>
            <a:r>
              <a:rPr lang="ru-RU" sz="2400" dirty="0"/>
              <a:t> личности обучающегося (</a:t>
            </a:r>
            <a:r>
              <a:rPr lang="ru-RU" sz="2400" dirty="0" err="1"/>
              <a:t>М.И.Рожков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 для 5-11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1772816"/>
            <a:ext cx="7758112" cy="4489872"/>
          </a:xfrm>
        </p:spPr>
        <p:txBody>
          <a:bodyPr/>
          <a:lstStyle/>
          <a:p>
            <a:r>
              <a:rPr lang="ru-RU" sz="2400" dirty="0" smtClean="0"/>
              <a:t>уровень </a:t>
            </a:r>
            <a:r>
              <a:rPr lang="ru-RU" sz="2400" dirty="0"/>
              <a:t>воспитанности обучающихся (Н.П. Капустин);</a:t>
            </a:r>
          </a:p>
          <a:p>
            <a:r>
              <a:rPr lang="ru-RU" sz="2400" dirty="0" smtClean="0"/>
              <a:t>изучения </a:t>
            </a:r>
            <a:r>
              <a:rPr lang="ru-RU" sz="2400" dirty="0"/>
              <a:t>удовлетворенности обучающихся школьной жизнью (</a:t>
            </a:r>
            <a:r>
              <a:rPr lang="ru-RU" sz="2400" dirty="0" err="1"/>
              <a:t>А.А.Андреев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удовлетворенности </a:t>
            </a:r>
            <a:r>
              <a:rPr lang="ru-RU" sz="2400" dirty="0"/>
              <a:t>родителей образовательным процессом в ОУ (</a:t>
            </a:r>
            <a:r>
              <a:rPr lang="ru-RU" sz="2400" dirty="0" err="1"/>
              <a:t>Е.Н.Степанов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уровень </a:t>
            </a:r>
            <a:r>
              <a:rPr lang="ru-RU" sz="2400" dirty="0"/>
              <a:t>организации ученического самоуправления (</a:t>
            </a:r>
            <a:r>
              <a:rPr lang="ru-RU" sz="2400" dirty="0" err="1"/>
              <a:t>М.И.Рожков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изучение </a:t>
            </a:r>
            <a:r>
              <a:rPr lang="ru-RU" sz="2400" dirty="0" err="1"/>
              <a:t>социализированности</a:t>
            </a:r>
            <a:r>
              <a:rPr lang="ru-RU" sz="2400" dirty="0"/>
              <a:t> личности обучающегося (</a:t>
            </a:r>
            <a:r>
              <a:rPr lang="ru-RU" sz="2400" dirty="0" err="1"/>
              <a:t>М.И.Рожков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68313" y="908050"/>
          <a:ext cx="837882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Диаграмма" r:id="rId3" imgW="6096000" imgH="4067062" progId="MSGraph.Chart.8">
                  <p:embed followColorScheme="full"/>
                </p:oleObj>
              </mc:Choice>
              <mc:Fallback>
                <p:oleObj name="Диаграмма" r:id="rId3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8378825" cy="559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69900" y="1408113"/>
          <a:ext cx="83153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Диаграмма" r:id="rId5" imgW="6048257" imgH="3257594" progId="MSGraph.Chart.8">
                  <p:embed followColorScheme="full"/>
                </p:oleObj>
              </mc:Choice>
              <mc:Fallback>
                <p:oleObj name="Диаграмма" r:id="rId5" imgW="6048257" imgH="325759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08113"/>
                        <a:ext cx="8315325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51720" y="48831"/>
            <a:ext cx="6954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Показатели воспитательных результатов за 2012-2015 </a:t>
            </a:r>
            <a:r>
              <a:rPr lang="ru-RU" b="1" dirty="0" err="1">
                <a:solidFill>
                  <a:srgbClr val="FFFFFF"/>
                </a:solidFill>
              </a:rPr>
              <a:t>уч.годы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2780928"/>
            <a:ext cx="7758112" cy="3481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4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1700808"/>
            <a:ext cx="8044184" cy="4561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Воспитание  </a:t>
            </a:r>
            <a:r>
              <a:rPr lang="ru-RU" b="1" dirty="0"/>
              <a:t>-</a:t>
            </a:r>
            <a:r>
              <a:rPr lang="ru-RU" dirty="0" smtClean="0"/>
              <a:t>  </a:t>
            </a:r>
            <a:r>
              <a:rPr lang="ru-RU" b="1" dirty="0"/>
              <a:t>процесс социализации индивида</a:t>
            </a:r>
            <a:r>
              <a:rPr lang="ru-RU" dirty="0"/>
              <a:t>, становления и развития его как личности на протяжении всей жизни в ходе собственной активности и </a:t>
            </a:r>
            <a:r>
              <a:rPr lang="ru-RU" b="1" dirty="0"/>
              <a:t>под влиянием </a:t>
            </a:r>
            <a:r>
              <a:rPr lang="ru-RU" dirty="0"/>
              <a:t>природной, </a:t>
            </a:r>
            <a:r>
              <a:rPr lang="ru-RU" b="1" dirty="0"/>
              <a:t>социальной и культурной среды</a:t>
            </a:r>
            <a:r>
              <a:rPr lang="ru-RU" dirty="0"/>
              <a:t>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b="1" dirty="0"/>
              <a:t>специально организованной целенаправленной деятельности родителей и педагогов.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1761954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/>
              <a:t>Проблемы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358246" cy="4633888"/>
          </a:xfrm>
        </p:spPr>
        <p:txBody>
          <a:bodyPr/>
          <a:lstStyle/>
          <a:p>
            <a:pPr lvl="0"/>
            <a:r>
              <a:rPr lang="ru-RU" sz="2000" dirty="0" smtClean="0"/>
              <a:t>С одной стороны, социальные институты и органы образования декларируют  идею приоритетности воспитания, однако на практике процесс обновления содержания, методики, оснащенности и обеспеченности  воспитания значительно отстает от уровня организации процесса обучения. </a:t>
            </a:r>
          </a:p>
          <a:p>
            <a:pPr lvl="0"/>
            <a:r>
              <a:rPr lang="ru-RU" sz="2000" dirty="0" smtClean="0"/>
              <a:t>С одной стороны, обществу требуются не только хорошо обученные, но и хорошо воспитанные молодые люди; с другой стороны – в обществе сложилась практика перекладывания ответственности за воспитание ребенка на педагога и школу.</a:t>
            </a:r>
          </a:p>
          <a:p>
            <a:r>
              <a:rPr lang="ru-RU" sz="2000" dirty="0" smtClean="0"/>
              <a:t>С одной стороны, многие городские организации реализуют воспитательные функции в пределах своей компетенции; с другой -  не выработана единая городская воспитательная политика, обеспечивающая </a:t>
            </a:r>
            <a:r>
              <a:rPr lang="ru-RU" sz="2000" dirty="0" err="1" smtClean="0"/>
              <a:t>полисубъектное</a:t>
            </a:r>
            <a:r>
              <a:rPr lang="ru-RU" sz="2000" dirty="0" smtClean="0"/>
              <a:t>  взаимодействие в воспитании.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1761954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Пути решения (задачи)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5072098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600" dirty="0" smtClean="0"/>
              <a:t>Сформировать систему управления развитием воспитательной работы в городе на основе совершенствования законодательного и правового обеспечения, прогнозирования и экспертизы, с использованием результатов мониторинговых исследований.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/>
              <a:t>Внедрить во всех образовательных учреждениях технологии проектирования (систем, концепций, моделей, технологий) по </a:t>
            </a:r>
            <a:r>
              <a:rPr lang="ru-RU" sz="1600" dirty="0" smtClean="0"/>
              <a:t>духовно-нравственному, </a:t>
            </a:r>
            <a:r>
              <a:rPr lang="ru-RU" sz="1600" dirty="0" err="1" smtClean="0"/>
              <a:t>здоровьесберегающему</a:t>
            </a:r>
            <a:r>
              <a:rPr lang="ru-RU" sz="1600" dirty="0" smtClean="0"/>
              <a:t>, гражданскому воспитанию и правовому просвещению детей и молодежи.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/>
              <a:t>Создать систему повышения квалификации организаторов воспитательной деятельности на основе </a:t>
            </a:r>
            <a:r>
              <a:rPr lang="ru-RU" sz="1600" dirty="0" err="1" smtClean="0"/>
              <a:t>компетентностного</a:t>
            </a:r>
            <a:r>
              <a:rPr lang="ru-RU" sz="1600" dirty="0" smtClean="0"/>
              <a:t> подхода.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/>
              <a:t>Обновить (на основе научной, экспериментальной и инновационной деятельности) содержание, направления технологии, формы и способы  воспитательной деятельности на всех уровнях.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/>
              <a:t>Создать систему оценки качества воспитательной деятельности ЗДВР, классных руководителей, воспитателей, педагогов дополнительного образования.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Отработать современные механизмы взаимодействия образовательных учреждений с семьей, детскими и молодежными организациями и другими партнерами в области воспитания детей и молодежи.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1761954" cy="14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9550"/>
            <a:ext cx="7041604" cy="563563"/>
          </a:xfrm>
        </p:spPr>
        <p:txBody>
          <a:bodyPr/>
          <a:lstStyle/>
          <a:p>
            <a:r>
              <a:rPr lang="ru-RU" dirty="0" smtClean="0"/>
              <a:t>Особенности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88" y="1628800"/>
            <a:ext cx="7758112" cy="4633888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/>
              <a:t>П</a:t>
            </a:r>
            <a:r>
              <a:rPr lang="ru-RU" sz="2400" u="sng" dirty="0" smtClean="0"/>
              <a:t>ервая </a:t>
            </a:r>
            <a:r>
              <a:rPr lang="ru-RU" sz="2400" u="sng" dirty="0"/>
              <a:t>особенность</a:t>
            </a:r>
            <a:endParaRPr lang="ru-RU" sz="2400" dirty="0"/>
          </a:p>
          <a:p>
            <a:r>
              <a:rPr lang="ru-RU" sz="2400" dirty="0"/>
              <a:t>- ориентация на реализацию инновационных проектов, </a:t>
            </a:r>
          </a:p>
          <a:p>
            <a:r>
              <a:rPr lang="ru-RU" sz="2400" dirty="0"/>
              <a:t>- учет социокультурных потребностей развития муниципальной образовательной среды.</a:t>
            </a:r>
          </a:p>
          <a:p>
            <a:pPr marL="0" indent="0">
              <a:buNone/>
            </a:pPr>
            <a:r>
              <a:rPr lang="ru-RU" sz="2400" u="sng" dirty="0"/>
              <a:t>В</a:t>
            </a:r>
            <a:r>
              <a:rPr lang="ru-RU" sz="2400" u="sng" dirty="0" smtClean="0"/>
              <a:t>торая </a:t>
            </a:r>
            <a:r>
              <a:rPr lang="ru-RU" sz="2400" u="sng" dirty="0"/>
              <a:t>особенность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err="1"/>
              <a:t>двухуровновость</a:t>
            </a:r>
            <a:r>
              <a:rPr lang="ru-RU" sz="2400" dirty="0"/>
              <a:t> управления:</a:t>
            </a:r>
          </a:p>
          <a:p>
            <a:r>
              <a:rPr lang="ru-RU" sz="2400" dirty="0"/>
              <a:t>1.	управление муниципальной образовательной системой,</a:t>
            </a:r>
          </a:p>
          <a:p>
            <a:r>
              <a:rPr lang="ru-RU" sz="2400" dirty="0"/>
              <a:t>2.	управление образовательными учреждениями.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1761954" cy="14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9286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Содержание и назначение изменений в системе управления воспитательной работой в г. Ухте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22019"/>
              </p:ext>
            </p:extLst>
          </p:nvPr>
        </p:nvGraphicFramePr>
        <p:xfrm>
          <a:off x="45729" y="980728"/>
          <a:ext cx="9073008" cy="616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456384"/>
                <a:gridCol w="2736304"/>
              </a:tblGrid>
              <a:tr h="60424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инновационных изменений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изменений: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инноваций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(роль) каждого изменения в системе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воспитания</a:t>
                      </a:r>
                      <a:endParaRPr lang="ru-RU" sz="1400" dirty="0"/>
                    </a:p>
                  </a:txBody>
                  <a:tcPr/>
                </a:tc>
              </a:tr>
              <a:tr h="15484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новой организационно-управленческой структуры воспитательной деятельности педагогов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новой модели организационно-управленческой структуры системы ВР города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Воспитательная деятельность становится важной составляющей личностной самореализации и культурного роста обучающихся и педагогов</a:t>
                      </a:r>
                      <a:endParaRPr lang="ru-RU" sz="1400" dirty="0"/>
                    </a:p>
                  </a:txBody>
                  <a:tcPr/>
                </a:tc>
              </a:tr>
              <a:tr h="11951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Системное построение и функционирование воспитательной деятельности как особого педагогического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к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процессуально-проектировочному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планированию воспитательной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Концентрация воспитания на развитие социальной и культурной компетенции личности</a:t>
                      </a:r>
                      <a:endParaRPr lang="ru-RU" sz="1400" dirty="0"/>
                    </a:p>
                  </a:txBody>
                  <a:tcPr/>
                </a:tc>
              </a:tr>
              <a:tr h="259067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психолого-педагогической службы, включающей в себя отдел по мониторинговым исследованиям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Диагностирование разнонаправленных интересов, мотивов, творческого потенциала обучающихся,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ценностных ориентиров, представлений о выбранной профессии, активности жизненной позиции, уровня воспитанности,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удовлетворенности образовательным процессом и др. методики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тестов и анкет позволяют сгруппировать обучающихся по различным направлениям деятельности, скорректировать поведение, выделить лидеров. Выявить проблемы в межличностных отношениях и причины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некомфортности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506"/>
            <a:ext cx="1584176" cy="10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5143504" y="3143248"/>
            <a:ext cx="3500494" cy="342902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428596" y="3143248"/>
            <a:ext cx="3643338" cy="342902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71472" y="3071810"/>
            <a:ext cx="30718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процесса управления развитием муниципальной системы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основе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системно-деятельстного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подхода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14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1857356" y="928670"/>
            <a:ext cx="5572164" cy="2000251"/>
            <a:chOff x="1997" y="1314"/>
            <a:chExt cx="1889" cy="1260"/>
          </a:xfrm>
        </p:grpSpPr>
        <p:grpSp>
          <p:nvGrpSpPr>
            <p:cNvPr id="9114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1170"/>
              <a:chOff x="1973" y="1027"/>
              <a:chExt cx="1926" cy="1193"/>
            </a:xfrm>
          </p:grpSpPr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11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115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428860" y="928670"/>
            <a:ext cx="450059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400" b="1" dirty="0">
                <a:solidFill>
                  <a:srgbClr val="C00000"/>
                </a:solidFill>
              </a:rPr>
              <a:t>воспитательной работы </a:t>
            </a:r>
            <a:r>
              <a:rPr lang="ru-RU" sz="2400" b="1" dirty="0" smtClean="0">
                <a:solidFill>
                  <a:srgbClr val="C00000"/>
                </a:solidFill>
              </a:rPr>
              <a:t>учреждений</a:t>
            </a:r>
          </a:p>
          <a:p>
            <a:pPr algn="ctr" eaLnBrk="0" hangingPunct="0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МОГО «Ухта»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5143504" y="3571876"/>
            <a:ext cx="32861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единого воспитательного пространства в МОГО «Ухта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4071934" y="4357694"/>
            <a:ext cx="1000132" cy="857256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43372" y="3071810"/>
            <a:ext cx="78581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2555776" y="2852936"/>
            <a:ext cx="396044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"/>
            <a:ext cx="7391400" cy="571480"/>
          </a:xfrm>
        </p:spPr>
        <p:txBody>
          <a:bodyPr/>
          <a:lstStyle/>
          <a:p>
            <a:r>
              <a:rPr lang="ru-RU" sz="2000" dirty="0" smtClean="0"/>
              <a:t>Модель социокультурного воспитательного пространства г. Ухты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758112" cy="50577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9978" y="714356"/>
            <a:ext cx="7072362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Ценностно-смысловые ориентиры и приоритеты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8001056" cy="4286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Цель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071678"/>
            <a:ext cx="135732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Управление образования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143116"/>
            <a:ext cx="1714512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МУ «ИМЦ»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071678"/>
            <a:ext cx="271464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Администрация города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1736" y="2928934"/>
            <a:ext cx="127159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МОУ ДОД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7818" y="2928934"/>
            <a:ext cx="1143008" cy="914400"/>
          </a:xfrm>
          <a:prstGeom prst="ellipse">
            <a:avLst/>
          </a:prstGeom>
          <a:solidFill>
            <a:srgbClr val="BDB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МОУ  ОУ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4876" y="4000504"/>
            <a:ext cx="1357322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МДОУ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3929066"/>
            <a:ext cx="148590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родители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29058" y="3000372"/>
            <a:ext cx="1357322" cy="11430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ребенок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2500306"/>
            <a:ext cx="1700218" cy="7858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Учреждения здравоохранения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357562"/>
            <a:ext cx="1928826" cy="7858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Управление культуры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221088"/>
            <a:ext cx="2016224" cy="9286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Управление физкультуры и спорта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084" y="4929198"/>
            <a:ext cx="2928958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Муниципальные программы и проекты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58" y="5786454"/>
            <a:ext cx="698663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Виды деятельности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702" y="2643182"/>
            <a:ext cx="2071702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Общественные организации и предприятия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3702" y="3643314"/>
            <a:ext cx="2071702" cy="42862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ССУЗЫ, УГТУ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6216" y="4143380"/>
            <a:ext cx="2376264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Прокуратура, полиция, ГИБДД, </a:t>
            </a:r>
            <a:r>
              <a:rPr lang="ru-RU" dirty="0" err="1" smtClean="0">
                <a:solidFill>
                  <a:srgbClr val="000000"/>
                </a:solidFill>
              </a:rPr>
              <a:t>наркоконтроль</a:t>
            </a:r>
            <a:r>
              <a:rPr lang="ru-RU" dirty="0" smtClean="0">
                <a:solidFill>
                  <a:srgbClr val="000000"/>
                </a:solidFill>
              </a:rPr>
              <a:t>…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4537075" y="1177909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464843" y="196452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3"/>
            <a:endCxn id="7" idx="1"/>
          </p:cNvCxnSpPr>
          <p:nvPr/>
        </p:nvCxnSpPr>
        <p:spPr>
          <a:xfrm>
            <a:off x="3500430" y="2285992"/>
            <a:ext cx="28575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" idx="3"/>
            <a:endCxn id="8" idx="1"/>
          </p:cNvCxnSpPr>
          <p:nvPr/>
        </p:nvCxnSpPr>
        <p:spPr>
          <a:xfrm flipV="1">
            <a:off x="5500694" y="2285992"/>
            <a:ext cx="28575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6" idx="1"/>
          </p:cNvCxnSpPr>
          <p:nvPr/>
        </p:nvCxnSpPr>
        <p:spPr>
          <a:xfrm rot="10800000" flipV="1">
            <a:off x="1142976" y="2285992"/>
            <a:ext cx="100013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5400000">
            <a:off x="2786844" y="19280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5400000">
            <a:off x="6501620" y="19280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stCxn id="8" idx="3"/>
          </p:cNvCxnSpPr>
          <p:nvPr/>
        </p:nvCxnSpPr>
        <p:spPr>
          <a:xfrm>
            <a:off x="8501090" y="2285992"/>
            <a:ext cx="21431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428564" y="6357958"/>
            <a:ext cx="8715436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Результат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147" name="Прямая соединительная линия 146"/>
          <p:cNvCxnSpPr>
            <a:endCxn id="17" idx="1"/>
          </p:cNvCxnSpPr>
          <p:nvPr/>
        </p:nvCxnSpPr>
        <p:spPr>
          <a:xfrm>
            <a:off x="2643142" y="5143512"/>
            <a:ext cx="642942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5400000" flipH="1" flipV="1">
            <a:off x="6929454" y="514351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endCxn id="17" idx="3"/>
          </p:cNvCxnSpPr>
          <p:nvPr/>
        </p:nvCxnSpPr>
        <p:spPr>
          <a:xfrm rot="10800000" flipV="1">
            <a:off x="6215042" y="5072073"/>
            <a:ext cx="714380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10800000" flipV="1">
            <a:off x="2357390" y="542926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6215074" y="542926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2428828" y="614364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rot="10800000" flipV="1">
            <a:off x="5429224" y="6143644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>
            <a:stCxn id="5" idx="1"/>
          </p:cNvCxnSpPr>
          <p:nvPr/>
        </p:nvCxnSpPr>
        <p:spPr>
          <a:xfrm rot="10800000">
            <a:off x="357158" y="157161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>
            <a:stCxn id="5" idx="3"/>
          </p:cNvCxnSpPr>
          <p:nvPr/>
        </p:nvCxnSpPr>
        <p:spPr>
          <a:xfrm>
            <a:off x="8715404" y="15716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rot="16200000" flipH="1">
            <a:off x="-1928858" y="3857628"/>
            <a:ext cx="46434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rot="5400000">
            <a:off x="6501620" y="3929066"/>
            <a:ext cx="47141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"/>
            <a:ext cx="1789978" cy="15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01gl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cdb2004101gl</Template>
  <TotalTime>1508</TotalTime>
  <Words>1232</Words>
  <Application>Microsoft Office PowerPoint</Application>
  <PresentationFormat>Экран (4:3)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cdb2004101gl</vt:lpstr>
      <vt:lpstr>Диаграмма Microsoft Graph</vt:lpstr>
      <vt:lpstr>   Республиканская научно –практическая конференция  «Реализация ФГОС как механизм инновационного развития   организации и профессионального развития педагога»,  8-9 декабря 2015 года  Опыт работы муниципалитета по реализации программы  воспитания и социализации  учащихся    </vt:lpstr>
      <vt:lpstr>Презентация PowerPoint</vt:lpstr>
      <vt:lpstr>Презентация PowerPoint</vt:lpstr>
      <vt:lpstr>Проблемы</vt:lpstr>
      <vt:lpstr>Пути решения (задачи)</vt:lpstr>
      <vt:lpstr>Особенности управления</vt:lpstr>
      <vt:lpstr>Содержание и назначение изменений в системе управления воспитательной работой в г. Ухте </vt:lpstr>
      <vt:lpstr>                                 </vt:lpstr>
      <vt:lpstr>Модель социокультурного воспитательного пространства г. Ухты</vt:lpstr>
      <vt:lpstr>Базовые национальные ценности</vt:lpstr>
      <vt:lpstr>Нормативные документы</vt:lpstr>
      <vt:lpstr>Детские объединения в г. Ухте </vt:lpstr>
      <vt:lpstr> Методическое сопровождение заместителей директоров по ВР </vt:lpstr>
      <vt:lpstr>Методическое сопровождение классных руководителей (ГМО с 2014 г.) </vt:lpstr>
      <vt:lpstr>Методическое сопровождение педагогов – организаторов (ГМО) </vt:lpstr>
      <vt:lpstr>Конкурсные мероприятия</vt:lpstr>
      <vt:lpstr>Презентация PowerPoint</vt:lpstr>
      <vt:lpstr>Акция «Знамя Победы»</vt:lpstr>
      <vt:lpstr>День Победы</vt:lpstr>
      <vt:lpstr>Последний звонок</vt:lpstr>
      <vt:lpstr>Презентация PowerPoint</vt:lpstr>
      <vt:lpstr>Методики для 1-4 классов</vt:lpstr>
      <vt:lpstr>Методики для 5-11 классов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Admin</dc:creator>
  <cp:lastModifiedBy>User</cp:lastModifiedBy>
  <cp:revision>152</cp:revision>
  <dcterms:created xsi:type="dcterms:W3CDTF">2012-06-21T20:46:41Z</dcterms:created>
  <dcterms:modified xsi:type="dcterms:W3CDTF">2015-12-07T19:07:27Z</dcterms:modified>
</cp:coreProperties>
</file>